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71" r:id="rId7"/>
    <p:sldId id="263" r:id="rId8"/>
    <p:sldId id="264" r:id="rId9"/>
    <p:sldId id="265" r:id="rId10"/>
    <p:sldId id="272" r:id="rId11"/>
    <p:sldId id="273" r:id="rId12"/>
  </p:sldIdLst>
  <p:sldSz cx="18288000" cy="10287000"/>
  <p:notesSz cx="6858000" cy="9144000"/>
  <p:embeddedFontLst>
    <p:embeddedFont>
      <p:font typeface="Archivo Black" panose="020B0604020202020204" charset="0"/>
      <p:regular r:id="rId13"/>
    </p:embeddedFon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 Classic" panose="020B0604020202020204" charset="0"/>
      <p:regular r:id="rId23"/>
    </p:embeddedFont>
    <p:embeddedFont>
      <p:font typeface="Montserrat Classic Bold" panose="020B0604020202020204" charset="0"/>
      <p:regular r:id="rId24"/>
    </p:embeddedFont>
    <p:embeddedFont>
      <p:font typeface="Montserrat Light" panose="00000400000000000000" pitchFamily="2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-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57600" y="3349077"/>
            <a:ext cx="1242007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926946" y="3712406"/>
            <a:ext cx="11679944" cy="2831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rgbClr val="040506"/>
                </a:solidFill>
                <a:latin typeface="Archivo Black"/>
              </a:rPr>
              <a:t>A Fast 3D CNN for</a:t>
            </a:r>
            <a:br>
              <a:rPr lang="en-US" sz="5286" spc="74" dirty="0">
                <a:solidFill>
                  <a:srgbClr val="040506"/>
                </a:solidFill>
                <a:latin typeface="Archivo Black"/>
              </a:rPr>
            </a:br>
            <a:r>
              <a:rPr lang="en-US" sz="7200" spc="172" dirty="0">
                <a:solidFill>
                  <a:srgbClr val="040506"/>
                </a:solidFill>
                <a:latin typeface="Archivo Black"/>
              </a:rPr>
              <a:t>Hyperspectral Image Classification</a:t>
            </a:r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D579A903-B4D6-5680-10FE-B55A11F18396}"/>
              </a:ext>
            </a:extLst>
          </p:cNvPr>
          <p:cNvGrpSpPr/>
          <p:nvPr/>
        </p:nvGrpSpPr>
        <p:grpSpPr>
          <a:xfrm>
            <a:off x="6509580" y="7532873"/>
            <a:ext cx="7085809" cy="1624805"/>
            <a:chOff x="0" y="0"/>
            <a:chExt cx="2608713" cy="94521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2D363A1-7985-3BBE-F789-FC8D8DD52F42}"/>
                </a:ext>
              </a:extLst>
            </p:cNvPr>
            <p:cNvSpPr/>
            <p:nvPr/>
          </p:nvSpPr>
          <p:spPr>
            <a:xfrm>
              <a:off x="0" y="0"/>
              <a:ext cx="2608713" cy="945211"/>
            </a:xfrm>
            <a:prstGeom prst="round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145EB49C-0859-F5EF-61D7-D3DBEF4F1C97}"/>
                </a:ext>
              </a:extLst>
            </p:cNvPr>
            <p:cNvSpPr txBox="1"/>
            <p:nvPr/>
          </p:nvSpPr>
          <p:spPr>
            <a:xfrm>
              <a:off x="0" y="-19050"/>
              <a:ext cx="2608713" cy="964261"/>
            </a:xfrm>
            <a:prstGeom prst="round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3">
            <a:extLst>
              <a:ext uri="{FF2B5EF4-FFF2-40B4-BE49-F238E27FC236}">
                <a16:creationId xmlns:a16="http://schemas.microsoft.com/office/drawing/2014/main" id="{15C614B6-3443-55D4-DBAD-BFD97ED4418A}"/>
              </a:ext>
            </a:extLst>
          </p:cNvPr>
          <p:cNvSpPr txBox="1"/>
          <p:nvPr/>
        </p:nvSpPr>
        <p:spPr>
          <a:xfrm>
            <a:off x="6461046" y="7896202"/>
            <a:ext cx="6663553" cy="89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Ali Iftikhar</a:t>
            </a:r>
            <a:endParaRPr lang="en-US" sz="7200" spc="172" dirty="0">
              <a:solidFill>
                <a:srgbClr val="040506"/>
              </a:solidFill>
              <a:latin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691953" y="1181100"/>
            <a:ext cx="8904094" cy="18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Actual And Predicted Image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45321" y="3435956"/>
            <a:ext cx="7980679" cy="7041544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22811" y="2903428"/>
            <a:ext cx="4768242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 dirty="0">
                <a:solidFill>
                  <a:srgbClr val="000000"/>
                </a:solidFill>
                <a:latin typeface="Montserrat Classic Bold"/>
              </a:rPr>
              <a:t>Predicted</a:t>
            </a:r>
          </a:p>
        </p:txBody>
      </p:sp>
      <p:grpSp>
        <p:nvGrpSpPr>
          <p:cNvPr id="45" name="Group 21">
            <a:extLst>
              <a:ext uri="{FF2B5EF4-FFF2-40B4-BE49-F238E27FC236}">
                <a16:creationId xmlns:a16="http://schemas.microsoft.com/office/drawing/2014/main" id="{D1733C03-819B-1AAE-A0AA-982630AC9AC5}"/>
              </a:ext>
            </a:extLst>
          </p:cNvPr>
          <p:cNvGrpSpPr/>
          <p:nvPr/>
        </p:nvGrpSpPr>
        <p:grpSpPr>
          <a:xfrm>
            <a:off x="746760" y="3466330"/>
            <a:ext cx="7980679" cy="7041544"/>
            <a:chOff x="0" y="0"/>
            <a:chExt cx="1210207" cy="941166"/>
          </a:xfrm>
        </p:grpSpPr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E9162B2-19F1-CF9F-F15D-CCC012317876}"/>
                </a:ext>
              </a:extLst>
            </p:cNvPr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23">
              <a:extLst>
                <a:ext uri="{FF2B5EF4-FFF2-40B4-BE49-F238E27FC236}">
                  <a16:creationId xmlns:a16="http://schemas.microsoft.com/office/drawing/2014/main" id="{34DD3833-B221-73A9-5654-EEA1664370A2}"/>
                </a:ext>
              </a:extLst>
            </p:cNvPr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EE5BD44D-3B8E-E52C-EB23-0E91FF174A1D}"/>
              </a:ext>
            </a:extLst>
          </p:cNvPr>
          <p:cNvSpPr txBox="1"/>
          <p:nvPr/>
        </p:nvSpPr>
        <p:spPr>
          <a:xfrm>
            <a:off x="3352800" y="2902990"/>
            <a:ext cx="4768242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 dirty="0">
                <a:solidFill>
                  <a:srgbClr val="000000"/>
                </a:solidFill>
                <a:latin typeface="Montserrat Classic Bold"/>
              </a:rPr>
              <a:t>Actual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E66ED-CBBF-391F-05D5-D9FC3B659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8" t="1692" r="4657"/>
          <a:stretch/>
        </p:blipFill>
        <p:spPr>
          <a:xfrm>
            <a:off x="10019780" y="3638113"/>
            <a:ext cx="6781800" cy="6759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99663-6688-9159-73F1-819020D73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2"/>
          <a:stretch/>
        </p:blipFill>
        <p:spPr>
          <a:xfrm>
            <a:off x="1035394" y="3523469"/>
            <a:ext cx="6889406" cy="68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176" y="379710"/>
            <a:ext cx="9276832" cy="9276832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87272" y="379710"/>
            <a:ext cx="9276832" cy="9276832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5584" y="204787"/>
            <a:ext cx="9276833" cy="927683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7A982-A264-A746-C864-F9A579F0A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0880" y="2435500"/>
            <a:ext cx="7806733" cy="4740889"/>
          </a:xfrm>
        </p:spPr>
        <p:txBody>
          <a:bodyPr>
            <a:normAutofit/>
          </a:bodyPr>
          <a:lstStyle/>
          <a:p>
            <a:r>
              <a:rPr lang="en-US" sz="81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84412" y="1463965"/>
            <a:ext cx="620346" cy="62034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84412" y="1463965"/>
            <a:ext cx="620346" cy="62034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422" y="2633254"/>
            <a:ext cx="2398245" cy="79694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9730" y="6354160"/>
            <a:ext cx="766482" cy="766482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9730" y="6354160"/>
            <a:ext cx="766482" cy="766482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96100" y="6263785"/>
            <a:ext cx="2792209" cy="2792519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227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95400" y="3842324"/>
            <a:ext cx="10439400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200" b="0" i="0" dirty="0">
                <a:solidFill>
                  <a:srgbClr val="383838"/>
                </a:solidFill>
                <a:effectLst/>
                <a:latin typeface="arimo" panose="020B0604020202020204" charset="0"/>
              </a:rPr>
              <a:t>Hyperspectral Imaging is a new analytical technique based on spectroscopy. It collects </a:t>
            </a:r>
            <a:r>
              <a:rPr lang="en-US" sz="3200" b="1" i="0" dirty="0">
                <a:solidFill>
                  <a:srgbClr val="DF2215"/>
                </a:solidFill>
                <a:effectLst/>
                <a:latin typeface="arimo" panose="020B0604020202020204" charset="0"/>
              </a:rPr>
              <a:t>hundreds of images at different wavelengths</a:t>
            </a:r>
            <a:r>
              <a:rPr lang="en-US" sz="3200" b="0" i="0" dirty="0">
                <a:solidFill>
                  <a:srgbClr val="383838"/>
                </a:solidFill>
                <a:effectLst/>
                <a:latin typeface="arimo" panose="020B0604020202020204" charset="0"/>
              </a:rPr>
              <a:t> for the same spatial area. While the human eye has only three color receptors in the blue, green and red, hyperspectral imaging measures </a:t>
            </a:r>
            <a:r>
              <a:rPr lang="en-US" sz="3200" b="1" i="0" dirty="0">
                <a:solidFill>
                  <a:srgbClr val="DF2215"/>
                </a:solidFill>
                <a:effectLst/>
                <a:latin typeface="arimo" panose="020B0604020202020204" charset="0"/>
              </a:rPr>
              <a:t>the continuous spectrum of the light for each pixel of the scene</a:t>
            </a:r>
            <a:r>
              <a:rPr lang="en-US" sz="3200" b="0" i="0" dirty="0">
                <a:solidFill>
                  <a:srgbClr val="383838"/>
                </a:solidFill>
                <a:effectLst/>
                <a:latin typeface="arimo" panose="020B0604020202020204" charset="0"/>
              </a:rPr>
              <a:t> with fine wavelength resolution, not only in the visible but also in the near-infrared. The collected data form a so-called hyperspectral cube, in which two dimensions represent the spatial extent of the scene and the third its spectral content.</a:t>
            </a:r>
            <a:endParaRPr lang="en-US" sz="2800" spc="216" dirty="0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u="none" strike="noStrike" spc="53" dirty="0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6860" y="4176727"/>
            <a:ext cx="860814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800" b="1" spc="197" dirty="0">
                <a:solidFill>
                  <a:srgbClr val="231F20"/>
                </a:solidFill>
                <a:latin typeface="Montserrat Light"/>
              </a:rPr>
              <a:t>Hyperspectral imaging is a powerful technique that goes beyond the limitations of our regular vision to capture and analyze light across a vast spectrum, revealing hidden details invisible to the naked eye. Imagine it as a supercharged camera that sees not just colors, but a rainbow of information at each pixel, like a detailed fingerprint of the object it's looking at.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FFFFFF"/>
                </a:solidFill>
                <a:latin typeface="Archivo Black"/>
              </a:rPr>
              <a:t>Introduction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57312" y="1028700"/>
            <a:ext cx="15940088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57400" y="5340551"/>
            <a:ext cx="2534014" cy="3244138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7400" y="6035238"/>
            <a:ext cx="2534014" cy="1679992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</a:rPr>
                <a:t>KNN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40922" y="5359620"/>
            <a:ext cx="2534014" cy="3244138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40922" y="6054307"/>
            <a:ext cx="2534014" cy="1679992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</a:rPr>
                <a:t>SVM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087409" y="5359620"/>
            <a:ext cx="2534014" cy="3244138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87409" y="6054307"/>
            <a:ext cx="2534014" cy="1679992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</a:rPr>
                <a:t>Maximum Likelihood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3896" y="5359621"/>
            <a:ext cx="2534014" cy="3244137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3896" y="6054308"/>
            <a:ext cx="2534014" cy="1679992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</a:rPr>
                <a:t>Logistic Regression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010101"/>
                </a:solidFill>
                <a:latin typeface="Archivo Black"/>
              </a:rPr>
              <a:t>Previous Work</a:t>
            </a:r>
            <a:endParaRPr lang="en-US" sz="4745" u="none" strike="noStrike" spc="37" dirty="0">
              <a:solidFill>
                <a:srgbClr val="010101"/>
              </a:solidFill>
              <a:latin typeface="Archivo Black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55E46AA1-6135-454A-656F-2A12C35B1C9D}"/>
              </a:ext>
            </a:extLst>
          </p:cNvPr>
          <p:cNvSpPr txBox="1"/>
          <p:nvPr/>
        </p:nvSpPr>
        <p:spPr>
          <a:xfrm>
            <a:off x="2632766" y="2882553"/>
            <a:ext cx="1293976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3200" spc="216" dirty="0">
                <a:solidFill>
                  <a:srgbClr val="383838"/>
                </a:solidFill>
                <a:latin typeface="arimo" panose="020B0604020202020204" charset="0"/>
              </a:rPr>
              <a:t>Various traditional classifier also been used for the classification of objects on the basis of spectral information, such as:</a:t>
            </a:r>
            <a:endParaRPr lang="en-US" sz="2800" spc="216" dirty="0">
              <a:solidFill>
                <a:srgbClr val="231F20"/>
              </a:solidFill>
              <a:latin typeface="Montserrat Light"/>
            </a:endParaRPr>
          </a:p>
        </p:txBody>
      </p:sp>
      <p:grpSp>
        <p:nvGrpSpPr>
          <p:cNvPr id="43" name="Group 24">
            <a:extLst>
              <a:ext uri="{FF2B5EF4-FFF2-40B4-BE49-F238E27FC236}">
                <a16:creationId xmlns:a16="http://schemas.microsoft.com/office/drawing/2014/main" id="{CB294A91-6D21-34F3-3132-9722FD94BB40}"/>
              </a:ext>
            </a:extLst>
          </p:cNvPr>
          <p:cNvGrpSpPr/>
          <p:nvPr/>
        </p:nvGrpSpPr>
        <p:grpSpPr>
          <a:xfrm>
            <a:off x="14166642" y="5333295"/>
            <a:ext cx="2534014" cy="3244137"/>
            <a:chOff x="0" y="0"/>
            <a:chExt cx="812800" cy="1259993"/>
          </a:xfrm>
        </p:grpSpPr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FC427F86-F209-FBD6-093D-4FA6936F0B0C}"/>
                </a:ext>
              </a:extLst>
            </p:cNvPr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6">
              <a:extLst>
                <a:ext uri="{FF2B5EF4-FFF2-40B4-BE49-F238E27FC236}">
                  <a16:creationId xmlns:a16="http://schemas.microsoft.com/office/drawing/2014/main" id="{EF228E3D-710E-2F50-B802-11EE2E059382}"/>
                </a:ext>
              </a:extLst>
            </p:cNvPr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6" name="Group 27">
            <a:extLst>
              <a:ext uri="{FF2B5EF4-FFF2-40B4-BE49-F238E27FC236}">
                <a16:creationId xmlns:a16="http://schemas.microsoft.com/office/drawing/2014/main" id="{A96D40FA-1CE6-41E7-CA72-B503C8085E36}"/>
              </a:ext>
            </a:extLst>
          </p:cNvPr>
          <p:cNvGrpSpPr/>
          <p:nvPr/>
        </p:nvGrpSpPr>
        <p:grpSpPr>
          <a:xfrm>
            <a:off x="14166642" y="6027982"/>
            <a:ext cx="2534014" cy="1679992"/>
            <a:chOff x="0" y="0"/>
            <a:chExt cx="812800" cy="133695"/>
          </a:xfrm>
        </p:grpSpPr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ED5464C2-4CF7-6E30-A217-04FA754D52D0}"/>
                </a:ext>
              </a:extLst>
            </p:cNvPr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48" name="TextBox 29">
              <a:extLst>
                <a:ext uri="{FF2B5EF4-FFF2-40B4-BE49-F238E27FC236}">
                  <a16:creationId xmlns:a16="http://schemas.microsoft.com/office/drawing/2014/main" id="{AE2DD607-932E-1332-27E7-71DB7CD41A3F}"/>
                </a:ext>
              </a:extLst>
            </p:cNvPr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</a:rPr>
                <a:t>Logistic Regression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057400" y="2799601"/>
            <a:ext cx="13396164" cy="3962270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09115" y="3166485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 dirty="0">
                <a:solidFill>
                  <a:srgbClr val="010101"/>
                </a:solidFill>
                <a:latin typeface="Archivo Black"/>
              </a:rPr>
              <a:t>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7355" y="4382002"/>
            <a:ext cx="12476109" cy="1387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14"/>
              </a:lnSpc>
            </a:pPr>
            <a:r>
              <a:rPr lang="en-US" sz="2800" b="1" spc="197" dirty="0">
                <a:solidFill>
                  <a:srgbClr val="231F20"/>
                </a:solidFill>
                <a:latin typeface="Montserrat Light"/>
              </a:rPr>
              <a:t>Traditional classifier only deal with spectral information of object but fails to preserve the important spatial variability of Hyperspectral data. There should be a way to classify the objects on the basis of both spectral and spatial information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 dirty="0">
                <a:solidFill>
                  <a:srgbClr val="040506"/>
                </a:solidFill>
                <a:latin typeface="Montserrat Classic"/>
              </a:rPr>
              <a:t>Project Initiation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057400" y="2799601"/>
            <a:ext cx="13396164" cy="3962270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909115" y="3166485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 dirty="0">
                <a:solidFill>
                  <a:srgbClr val="010101"/>
                </a:solidFill>
                <a:latin typeface="Archivo Black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97355" y="4382002"/>
            <a:ext cx="12237845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spc="197" dirty="0">
                <a:solidFill>
                  <a:srgbClr val="231F20"/>
                </a:solidFill>
                <a:latin typeface="Montserrat Light"/>
              </a:rPr>
              <a:t>Proposed 3D convolutional neural network function over multiple contiguous bands to preserve the joint spatial and spectral information for the feature learning process which exploits important discrimination information for HSIC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 dirty="0">
                <a:solidFill>
                  <a:srgbClr val="040506"/>
                </a:solidFill>
                <a:latin typeface="Montserrat Classic"/>
              </a:rPr>
              <a:t>Project Initiation</a:t>
            </a:r>
          </a:p>
        </p:txBody>
      </p:sp>
    </p:spTree>
    <p:extLst>
      <p:ext uri="{BB962C8B-B14F-4D97-AF65-F5344CB8AC3E}">
        <p14:creationId xmlns:p14="http://schemas.microsoft.com/office/powerpoint/2010/main" val="346510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23869" y="912626"/>
            <a:ext cx="7238899" cy="170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842"/>
              </a:lnSpc>
              <a:spcBef>
                <a:spcPct val="0"/>
              </a:spcBef>
            </a:pPr>
            <a:r>
              <a:rPr lang="en-US" sz="4958" u="none" strike="noStrike" spc="173" dirty="0">
                <a:solidFill>
                  <a:srgbClr val="010101"/>
                </a:solidFill>
                <a:latin typeface="Archivo Black"/>
              </a:rPr>
              <a:t>Proposed 3D CNN model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826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</a:rPr>
              <a:t>1 Input Layer</a:t>
            </a:r>
          </a:p>
          <a:p>
            <a:pPr>
              <a:lnSpc>
                <a:spcPts val="2187"/>
              </a:lnSpc>
            </a:pPr>
            <a:endParaRPr lang="en-US" sz="1585" spc="155" dirty="0">
              <a:solidFill>
                <a:srgbClr val="F2F4F5"/>
              </a:solidFill>
              <a:latin typeface="Montserrat Light"/>
            </a:endParaRPr>
          </a:p>
          <a:p>
            <a:pPr>
              <a:lnSpc>
                <a:spcPts val="2187"/>
              </a:lnSpc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</a:rPr>
              <a:t>Shape Layer: 11, 11, 20, 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448629" cy="1612020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36567" y="5448300"/>
            <a:ext cx="5179433" cy="1390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600" spc="155" dirty="0">
                <a:solidFill>
                  <a:srgbClr val="F2F4F5"/>
                </a:solidFill>
                <a:latin typeface="Montserrat Light"/>
              </a:rPr>
              <a:t>4 3D Convolutional Layer</a:t>
            </a:r>
          </a:p>
          <a:p>
            <a:pPr>
              <a:lnSpc>
                <a:spcPts val="2187"/>
              </a:lnSpc>
            </a:pPr>
            <a:endParaRPr lang="en-US" sz="1600" spc="155" dirty="0">
              <a:solidFill>
                <a:srgbClr val="F2F4F5"/>
              </a:solidFill>
              <a:latin typeface="Montserrat Light"/>
            </a:endParaRPr>
          </a:p>
          <a:p>
            <a:pPr>
              <a:lnSpc>
                <a:spcPts val="2187"/>
              </a:lnSpc>
            </a:pPr>
            <a:r>
              <a:rPr lang="en-US" sz="1600" spc="155" dirty="0">
                <a:solidFill>
                  <a:srgbClr val="F2F4F5"/>
                </a:solidFill>
                <a:latin typeface="Montserrat Light"/>
              </a:rPr>
              <a:t>Output Shape:</a:t>
            </a:r>
          </a:p>
          <a:p>
            <a:pPr>
              <a:lnSpc>
                <a:spcPts val="2187"/>
              </a:lnSpc>
            </a:pPr>
            <a:r>
              <a:rPr lang="en-US" sz="1600" spc="155" dirty="0">
                <a:solidFill>
                  <a:srgbClr val="F2F4F5"/>
                </a:solidFill>
                <a:latin typeface="Montserrat Light"/>
              </a:rPr>
              <a:t>First: 9, 9, 14, 8		 Second: 7, 7, 10, 16</a:t>
            </a:r>
          </a:p>
          <a:p>
            <a:pPr>
              <a:lnSpc>
                <a:spcPts val="2187"/>
              </a:lnSpc>
            </a:pPr>
            <a:r>
              <a:rPr lang="en-US" sz="1600" spc="155" dirty="0">
                <a:solidFill>
                  <a:srgbClr val="F2F4F5"/>
                </a:solidFill>
                <a:latin typeface="Montserrat Light"/>
              </a:rPr>
              <a:t>Third: 5, 5, 8, 32	 Fourth: 3, 3, 6, 64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233625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54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7"/>
              </a:lnSpc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</a:rPr>
              <a:t>1 Flatten and 2 Dropout Layers with 3 dense layers respectively</a:t>
            </a:r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E0BD1C6A-2431-BE1C-E310-5508FE757A8B}"/>
              </a:ext>
            </a:extLst>
          </p:cNvPr>
          <p:cNvSpPr/>
          <p:nvPr/>
        </p:nvSpPr>
        <p:spPr>
          <a:xfrm>
            <a:off x="7543800" y="7200900"/>
            <a:ext cx="2381235" cy="2046374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solidFill>
            <a:schemeClr val="bg1"/>
          </a:solidFill>
          <a:ln w="1619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6FAE45-2EA5-D73E-7C5B-BA84ACABF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7507809"/>
            <a:ext cx="1985653" cy="1398797"/>
          </a:xfrm>
          <a:prstGeom prst="roundRect">
            <a:avLst>
              <a:gd name="adj" fmla="val 25383"/>
            </a:avLst>
          </a:prstGeom>
        </p:spPr>
      </p:pic>
      <p:sp>
        <p:nvSpPr>
          <p:cNvPr id="38" name="Freeform 26">
            <a:extLst>
              <a:ext uri="{FF2B5EF4-FFF2-40B4-BE49-F238E27FC236}">
                <a16:creationId xmlns:a16="http://schemas.microsoft.com/office/drawing/2014/main" id="{31D01E20-9D44-9226-2E39-035A79FA9876}"/>
              </a:ext>
            </a:extLst>
          </p:cNvPr>
          <p:cNvSpPr/>
          <p:nvPr/>
        </p:nvSpPr>
        <p:spPr>
          <a:xfrm>
            <a:off x="7543800" y="7200900"/>
            <a:ext cx="2381235" cy="2046374"/>
          </a:xfrm>
          <a:custGeom>
            <a:avLst/>
            <a:gdLst/>
            <a:ahLst/>
            <a:cxnLst/>
            <a:rect l="l" t="t" r="r" b="b"/>
            <a:pathLst>
              <a:path w="812800" h="698500">
                <a:moveTo>
                  <a:pt x="812800" y="349250"/>
                </a:moveTo>
                <a:lnTo>
                  <a:pt x="609600" y="698500"/>
                </a:lnTo>
                <a:lnTo>
                  <a:pt x="203200" y="698500"/>
                </a:lnTo>
                <a:lnTo>
                  <a:pt x="0" y="349250"/>
                </a:lnTo>
                <a:lnTo>
                  <a:pt x="203200" y="0"/>
                </a:lnTo>
                <a:lnTo>
                  <a:pt x="609600" y="0"/>
                </a:lnTo>
                <a:lnTo>
                  <a:pt x="812800" y="349250"/>
                </a:lnTo>
                <a:close/>
              </a:path>
            </a:pathLst>
          </a:custGeom>
          <a:noFill/>
          <a:ln w="1619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731680A-7BEC-24BF-9726-3AA57CD5F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268" y="5613520"/>
            <a:ext cx="1838297" cy="1069118"/>
          </a:xfrm>
          <a:prstGeom prst="rect">
            <a:avLst/>
          </a:prstGeom>
        </p:spPr>
      </p:pic>
      <p:grpSp>
        <p:nvGrpSpPr>
          <p:cNvPr id="42" name="Group 18">
            <a:extLst>
              <a:ext uri="{FF2B5EF4-FFF2-40B4-BE49-F238E27FC236}">
                <a16:creationId xmlns:a16="http://schemas.microsoft.com/office/drawing/2014/main" id="{83940CA7-D99C-F098-D924-2845E87116E3}"/>
              </a:ext>
            </a:extLst>
          </p:cNvPr>
          <p:cNvGrpSpPr/>
          <p:nvPr/>
        </p:nvGrpSpPr>
        <p:grpSpPr>
          <a:xfrm>
            <a:off x="6019800" y="5143500"/>
            <a:ext cx="2381235" cy="2220827"/>
            <a:chOff x="-56528" y="-59547"/>
            <a:chExt cx="812800" cy="758047"/>
          </a:xfrm>
        </p:grpSpPr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3013B586-26DB-350F-D59A-9C502803D51C}"/>
                </a:ext>
              </a:extLst>
            </p:cNvPr>
            <p:cNvSpPr/>
            <p:nvPr/>
          </p:nvSpPr>
          <p:spPr>
            <a:xfrm>
              <a:off x="-56528" y="-59547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noFill/>
            <a:ln w="1619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20">
              <a:extLst>
                <a:ext uri="{FF2B5EF4-FFF2-40B4-BE49-F238E27FC236}">
                  <a16:creationId xmlns:a16="http://schemas.microsoft.com/office/drawing/2014/main" id="{DD5EA173-8836-E993-7D99-C1B155782B4C}"/>
                </a:ext>
              </a:extLst>
            </p:cNvPr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8C020FAF-AB59-67E4-16AC-B5CD7511C3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176" t="6854" r="1176" b="-6054"/>
          <a:stretch/>
        </p:blipFill>
        <p:spPr>
          <a:xfrm>
            <a:off x="7933958" y="3863483"/>
            <a:ext cx="1731057" cy="262343"/>
          </a:xfrm>
          <a:prstGeom prst="roundRect">
            <a:avLst>
              <a:gd name="adj" fmla="val 50000"/>
            </a:avLst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4970786" cy="10287000"/>
          </a:xfrm>
          <a:custGeom>
            <a:avLst/>
            <a:gdLst/>
            <a:ahLst/>
            <a:cxnLst/>
            <a:rect l="l" t="t" r="r" b="b"/>
            <a:pathLst>
              <a:path w="4970786" h="10287000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86" r="-1213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121151" y="2617219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15000" y="4533900"/>
            <a:ext cx="6365616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b="1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Indian Pines</a:t>
            </a:r>
            <a:r>
              <a:rPr lang="en-US" sz="2800" b="0" i="0" dirty="0">
                <a:solidFill>
                  <a:srgbClr val="212529"/>
                </a:solidFill>
                <a:effectLst/>
                <a:latin typeface="Lato" panose="020F0502020204030203" pitchFamily="34" charset="0"/>
              </a:rPr>
              <a:t> is a Hyperspectral image segmentation dataset. The input data consists of hyperspectral bands over a single landscape in Indiana, US, (Indian Pines data set) with 145×145 pixels. For each pixel, the data set contains 220 spectral reflectance bands which represent different portions of the electromagnetic spectrum in the wavelength range 0.4−2.5⋅10−6.</a:t>
            </a:r>
            <a:endParaRPr lang="en-US" sz="2400" spc="155" dirty="0">
              <a:solidFill>
                <a:srgbClr val="000000"/>
              </a:solidFill>
              <a:latin typeface="Montserrat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793111-A39C-B264-A4BC-D98EFF1CF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998" y="1776670"/>
            <a:ext cx="46577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6235092"/>
            <a:ext cx="18270100" cy="7467944"/>
          </a:xfrm>
          <a:custGeom>
            <a:avLst/>
            <a:gdLst/>
            <a:ahLst/>
            <a:cxnLst/>
            <a:rect l="l" t="t" r="r" b="b"/>
            <a:pathLst>
              <a:path w="18270100" h="7467944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574" b="-315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691953" y="1640882"/>
            <a:ext cx="890409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</a:rPr>
              <a:t>Accuracy and Loss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45321" y="3435956"/>
            <a:ext cx="7980679" cy="7041544"/>
            <a:chOff x="0" y="0"/>
            <a:chExt cx="1210207" cy="94116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86312" y="3698578"/>
            <a:ext cx="4768242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 dirty="0">
                <a:solidFill>
                  <a:srgbClr val="000000"/>
                </a:solidFill>
                <a:latin typeface="Montserrat Classic Bold"/>
              </a:rPr>
              <a:t>Loss</a:t>
            </a:r>
          </a:p>
        </p:txBody>
      </p:sp>
      <p:grpSp>
        <p:nvGrpSpPr>
          <p:cNvPr id="45" name="Group 21">
            <a:extLst>
              <a:ext uri="{FF2B5EF4-FFF2-40B4-BE49-F238E27FC236}">
                <a16:creationId xmlns:a16="http://schemas.microsoft.com/office/drawing/2014/main" id="{D1733C03-819B-1AAE-A0AA-982630AC9AC5}"/>
              </a:ext>
            </a:extLst>
          </p:cNvPr>
          <p:cNvGrpSpPr/>
          <p:nvPr/>
        </p:nvGrpSpPr>
        <p:grpSpPr>
          <a:xfrm>
            <a:off x="746760" y="3466330"/>
            <a:ext cx="7980679" cy="7041544"/>
            <a:chOff x="0" y="0"/>
            <a:chExt cx="1210207" cy="941166"/>
          </a:xfrm>
        </p:grpSpPr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6E9162B2-19F1-CF9F-F15D-CCC012317876}"/>
                </a:ext>
              </a:extLst>
            </p:cNvPr>
            <p:cNvSpPr/>
            <p:nvPr/>
          </p:nvSpPr>
          <p:spPr>
            <a:xfrm>
              <a:off x="0" y="0"/>
              <a:ext cx="1210207" cy="941166"/>
            </a:xfrm>
            <a:custGeom>
              <a:avLst/>
              <a:gdLst/>
              <a:ahLst/>
              <a:cxnLst/>
              <a:rect l="l" t="t" r="r" b="b"/>
              <a:pathLst>
                <a:path w="1210207" h="941166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23">
              <a:extLst>
                <a:ext uri="{FF2B5EF4-FFF2-40B4-BE49-F238E27FC236}">
                  <a16:creationId xmlns:a16="http://schemas.microsoft.com/office/drawing/2014/main" id="{34DD3833-B221-73A9-5654-EEA1664370A2}"/>
                </a:ext>
              </a:extLst>
            </p:cNvPr>
            <p:cNvSpPr txBox="1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132968EA-D002-F62B-8D2D-A92A7A7CAF03}"/>
              </a:ext>
            </a:extLst>
          </p:cNvPr>
          <p:cNvGrpSpPr/>
          <p:nvPr/>
        </p:nvGrpSpPr>
        <p:grpSpPr>
          <a:xfrm>
            <a:off x="2676692" y="3157505"/>
            <a:ext cx="234107" cy="315142"/>
            <a:chOff x="0" y="0"/>
            <a:chExt cx="320400" cy="317520"/>
          </a:xfrm>
        </p:grpSpPr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742B33B9-DCC4-EEEC-B255-DB7301E0A371}"/>
                </a:ext>
              </a:extLst>
            </p:cNvPr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30">
            <a:extLst>
              <a:ext uri="{FF2B5EF4-FFF2-40B4-BE49-F238E27FC236}">
                <a16:creationId xmlns:a16="http://schemas.microsoft.com/office/drawing/2014/main" id="{EE5BD44D-3B8E-E52C-EB23-0E91FF174A1D}"/>
              </a:ext>
            </a:extLst>
          </p:cNvPr>
          <p:cNvSpPr txBox="1"/>
          <p:nvPr/>
        </p:nvSpPr>
        <p:spPr>
          <a:xfrm>
            <a:off x="3387751" y="3728952"/>
            <a:ext cx="4768242" cy="342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992"/>
              </a:lnSpc>
              <a:spcBef>
                <a:spcPct val="0"/>
              </a:spcBef>
            </a:pPr>
            <a:r>
              <a:rPr lang="en-US" sz="2168" u="none" strike="noStrike" spc="212" dirty="0">
                <a:solidFill>
                  <a:srgbClr val="000000"/>
                </a:solidFill>
                <a:latin typeface="Montserrat Classic Bold"/>
              </a:rPr>
              <a:t>Accuracy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618E1D-DA82-ADEA-177A-846813F9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89" y="4610100"/>
            <a:ext cx="6087211" cy="5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26">
            <a:extLst>
              <a:ext uri="{FF2B5EF4-FFF2-40B4-BE49-F238E27FC236}">
                <a16:creationId xmlns:a16="http://schemas.microsoft.com/office/drawing/2014/main" id="{3AAC7D35-6C6F-33D3-4420-2633C450E4AE}"/>
              </a:ext>
            </a:extLst>
          </p:cNvPr>
          <p:cNvGrpSpPr/>
          <p:nvPr/>
        </p:nvGrpSpPr>
        <p:grpSpPr>
          <a:xfrm>
            <a:off x="1264824" y="3157505"/>
            <a:ext cx="1554576" cy="2265311"/>
            <a:chOff x="0" y="0"/>
            <a:chExt cx="2127600" cy="2282400"/>
          </a:xfrm>
        </p:grpSpPr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F680BCED-8A5D-A05D-68AE-B5DC4CE5442A}"/>
                </a:ext>
              </a:extLst>
            </p:cNvPr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24">
            <a:extLst>
              <a:ext uri="{FF2B5EF4-FFF2-40B4-BE49-F238E27FC236}">
                <a16:creationId xmlns:a16="http://schemas.microsoft.com/office/drawing/2014/main" id="{E8F21C40-038F-F9FA-D667-14623DEA6249}"/>
              </a:ext>
            </a:extLst>
          </p:cNvPr>
          <p:cNvGrpSpPr/>
          <p:nvPr/>
        </p:nvGrpSpPr>
        <p:grpSpPr>
          <a:xfrm>
            <a:off x="11483063" y="3111883"/>
            <a:ext cx="234107" cy="315142"/>
            <a:chOff x="0" y="0"/>
            <a:chExt cx="320400" cy="317520"/>
          </a:xfrm>
        </p:grpSpPr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1AF12CB7-D726-1F19-3185-01F45660364E}"/>
                </a:ext>
              </a:extLst>
            </p:cNvPr>
            <p:cNvSpPr/>
            <p:nvPr/>
          </p:nvSpPr>
          <p:spPr>
            <a:xfrm>
              <a:off x="0" y="0"/>
              <a:ext cx="320421" cy="329184"/>
            </a:xfrm>
            <a:custGeom>
              <a:avLst/>
              <a:gdLst/>
              <a:ahLst/>
              <a:cxnLst/>
              <a:rect l="l" t="t" r="r" b="b"/>
              <a:pathLst>
                <a:path w="320421" h="329184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602318-0B68-5D6B-2AD6-E4B54BFD6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45" y="4610100"/>
            <a:ext cx="5654055" cy="582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26">
            <a:extLst>
              <a:ext uri="{FF2B5EF4-FFF2-40B4-BE49-F238E27FC236}">
                <a16:creationId xmlns:a16="http://schemas.microsoft.com/office/drawing/2014/main" id="{91569A49-9F1B-9186-737B-B049E6A9AA08}"/>
              </a:ext>
            </a:extLst>
          </p:cNvPr>
          <p:cNvGrpSpPr/>
          <p:nvPr/>
        </p:nvGrpSpPr>
        <p:grpSpPr>
          <a:xfrm>
            <a:off x="10071195" y="3111883"/>
            <a:ext cx="1554576" cy="2265311"/>
            <a:chOff x="0" y="0"/>
            <a:chExt cx="2127600" cy="2282400"/>
          </a:xfrm>
        </p:grpSpPr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5D280461-901E-53C6-BEA0-FBBB00F198F3}"/>
                </a:ext>
              </a:extLst>
            </p:cNvPr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442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Archivo Black</vt:lpstr>
      <vt:lpstr>Montserrat Classic Bold</vt:lpstr>
      <vt:lpstr>Montserrat Classic</vt:lpstr>
      <vt:lpstr>Montserrat Light</vt:lpstr>
      <vt:lpstr>arimo</vt:lpstr>
      <vt:lpstr>Calibri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Ali</dc:creator>
  <cp:lastModifiedBy>20011519-054</cp:lastModifiedBy>
  <cp:revision>8</cp:revision>
  <dcterms:created xsi:type="dcterms:W3CDTF">2006-08-16T00:00:00Z</dcterms:created>
  <dcterms:modified xsi:type="dcterms:W3CDTF">2024-01-11T06:35:55Z</dcterms:modified>
  <dc:identifier>DAF4vFPd3lI</dc:identifier>
</cp:coreProperties>
</file>